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  <p:sldMasterId id="2147484329" r:id="rId5"/>
    <p:sldMasterId id="2147484359" r:id="rId6"/>
    <p:sldMasterId id="2147484381" r:id="rId7"/>
    <p:sldMasterId id="2147484423" r:id="rId8"/>
  </p:sldMasterIdLst>
  <p:notesMasterIdLst>
    <p:notesMasterId r:id="rId42"/>
  </p:notesMasterIdLst>
  <p:handoutMasterIdLst>
    <p:handoutMasterId r:id="rId43"/>
  </p:handoutMasterIdLst>
  <p:sldIdLst>
    <p:sldId id="307" r:id="rId9"/>
    <p:sldId id="1863" r:id="rId10"/>
    <p:sldId id="2076137550" r:id="rId11"/>
    <p:sldId id="1867" r:id="rId12"/>
    <p:sldId id="1865" r:id="rId13"/>
    <p:sldId id="1862" r:id="rId14"/>
    <p:sldId id="555" r:id="rId15"/>
    <p:sldId id="2100" r:id="rId16"/>
    <p:sldId id="2074" r:id="rId17"/>
    <p:sldId id="2099" r:id="rId18"/>
    <p:sldId id="2055" r:id="rId19"/>
    <p:sldId id="1838" r:id="rId20"/>
    <p:sldId id="2018" r:id="rId21"/>
    <p:sldId id="2048" r:id="rId22"/>
    <p:sldId id="2073" r:id="rId23"/>
    <p:sldId id="1869" r:id="rId24"/>
    <p:sldId id="1877" r:id="rId25"/>
    <p:sldId id="257" r:id="rId26"/>
    <p:sldId id="1879" r:id="rId27"/>
    <p:sldId id="263" r:id="rId28"/>
    <p:sldId id="1870" r:id="rId29"/>
    <p:sldId id="1658" r:id="rId30"/>
    <p:sldId id="2103" r:id="rId31"/>
    <p:sldId id="2076137546" r:id="rId32"/>
    <p:sldId id="2076137554" r:id="rId33"/>
    <p:sldId id="2076137551" r:id="rId34"/>
    <p:sldId id="1866" r:id="rId35"/>
    <p:sldId id="2101" r:id="rId36"/>
    <p:sldId id="1880" r:id="rId37"/>
    <p:sldId id="9790" r:id="rId38"/>
    <p:sldId id="431" r:id="rId39"/>
    <p:sldId id="1871" r:id="rId40"/>
    <p:sldId id="2076137555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nd ATT&amp;CK" id="{E1C8FB21-FF75-44A0-8090-B2FB240B014B}">
          <p14:sldIdLst>
            <p14:sldId id="307"/>
            <p14:sldId id="1863"/>
            <p14:sldId id="2076137550"/>
            <p14:sldId id="1867"/>
            <p14:sldId id="1865"/>
            <p14:sldId id="1862"/>
            <p14:sldId id="555"/>
            <p14:sldId id="2100"/>
            <p14:sldId id="2074"/>
            <p14:sldId id="2099"/>
            <p14:sldId id="2055"/>
            <p14:sldId id="1838"/>
            <p14:sldId id="2018"/>
            <p14:sldId id="2048"/>
            <p14:sldId id="2073"/>
            <p14:sldId id="1869"/>
            <p14:sldId id="1877"/>
            <p14:sldId id="257"/>
            <p14:sldId id="1879"/>
            <p14:sldId id="263"/>
            <p14:sldId id="1870"/>
            <p14:sldId id="1658"/>
            <p14:sldId id="2103"/>
            <p14:sldId id="2076137546"/>
            <p14:sldId id="2076137554"/>
            <p14:sldId id="2076137551"/>
            <p14:sldId id="1866"/>
            <p14:sldId id="2101"/>
            <p14:sldId id="1880"/>
            <p14:sldId id="9790"/>
            <p14:sldId id="431"/>
            <p14:sldId id="1871"/>
            <p14:sldId id="20761375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BFBF"/>
    <a:srgbClr val="000000"/>
    <a:srgbClr val="00B7CD"/>
    <a:srgbClr val="CBD6F0"/>
    <a:srgbClr val="1E1E1E"/>
    <a:srgbClr val="086AA0"/>
    <a:srgbClr val="B4009E"/>
    <a:srgbClr val="52525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9267" autoAdjust="0"/>
  </p:normalViewPr>
  <p:slideViewPr>
    <p:cSldViewPr>
      <p:cViewPr varScale="1">
        <p:scale>
          <a:sx n="89" d="100"/>
          <a:sy n="89" d="100"/>
        </p:scale>
        <p:origin x="4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5900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2563" y="159035"/>
          <a:ext cx="2281116" cy="91244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sp:txBody>
      <dsp:txXfrm>
        <a:off x="458786" y="159035"/>
        <a:ext cx="1368670" cy="912446"/>
      </dsp:txXfrm>
    </dsp:sp>
    <dsp:sp modelId="{EDB28896-6518-44D5-AD14-2CD7BFA63955}">
      <dsp:nvSpPr>
        <dsp:cNvPr id="0" name=""/>
        <dsp:cNvSpPr/>
      </dsp:nvSpPr>
      <dsp:spPr>
        <a:xfrm>
          <a:off x="2055568" y="159035"/>
          <a:ext cx="2281116" cy="91244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sp:txBody>
      <dsp:txXfrm>
        <a:off x="2511791" y="159035"/>
        <a:ext cx="1368670" cy="912446"/>
      </dsp:txXfrm>
    </dsp:sp>
    <dsp:sp modelId="{BC0DA4D1-C0F3-4D4C-9A06-B14D43531636}">
      <dsp:nvSpPr>
        <dsp:cNvPr id="0" name=""/>
        <dsp:cNvSpPr/>
      </dsp:nvSpPr>
      <dsp:spPr>
        <a:xfrm>
          <a:off x="4108573" y="159035"/>
          <a:ext cx="2281116" cy="91244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sp:txBody>
      <dsp:txXfrm>
        <a:off x="4564796" y="159035"/>
        <a:ext cx="1368670" cy="912446"/>
      </dsp:txXfrm>
    </dsp:sp>
    <dsp:sp modelId="{2DA9B744-CD19-4CCE-B284-E70E701EB66C}">
      <dsp:nvSpPr>
        <dsp:cNvPr id="0" name=""/>
        <dsp:cNvSpPr/>
      </dsp:nvSpPr>
      <dsp:spPr>
        <a:xfrm>
          <a:off x="6161578" y="159035"/>
          <a:ext cx="2281116" cy="91244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sp:txBody>
      <dsp:txXfrm>
        <a:off x="6617801" y="159035"/>
        <a:ext cx="1368670" cy="912446"/>
      </dsp:txXfrm>
    </dsp:sp>
    <dsp:sp modelId="{68D18D11-C6C2-44E0-84BE-37C1C1FA3AFE}">
      <dsp:nvSpPr>
        <dsp:cNvPr id="0" name=""/>
        <dsp:cNvSpPr/>
      </dsp:nvSpPr>
      <dsp:spPr>
        <a:xfrm>
          <a:off x="8214584" y="159035"/>
          <a:ext cx="2281116" cy="91244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sp:txBody>
      <dsp:txXfrm>
        <a:off x="8670807" y="159035"/>
        <a:ext cx="1368670" cy="91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7ACA-F4DB-4F58-86C6-A099C8BE3DA4}" type="datetime8">
              <a:rPr lang="en-US" smtClean="0">
                <a:latin typeface="Segoe UI" pitchFamily="34" charset="0"/>
              </a:rPr>
              <a:t>8/31/2020 6:04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45195EB-D63B-4AE2-AA1C-79EA13D10E91}" type="datetime8">
              <a:rPr lang="en-US" smtClean="0"/>
              <a:t>8/31/2020 6:01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8/31/2020 6:01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8/31/2020 6:02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3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8/31/2020 6:02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195EB-D63B-4AE2-AA1C-79EA13D10E91}" type="datetime8">
              <a:rPr lang="en-US" smtClean="0"/>
              <a:t>8/31/2020 6:02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3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3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6567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732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6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69730" y="6563488"/>
            <a:ext cx="1429913" cy="372394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50012" y="1449982"/>
            <a:ext cx="11009250" cy="742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456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2736" y="2172838"/>
            <a:ext cx="10571004" cy="14992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7421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771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38C1-D2B3-4865-9D75-C7B12DFFE49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2677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75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FC84-B2BF-4973-BCE5-E84E22EFEFDA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8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07B5-3FAA-48E0-8AD0-6D7CBCDA895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39729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9439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0745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93993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11000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9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8053">
                      <a:srgbClr val="1E1E1E"/>
                    </a:gs>
                    <a:gs pos="75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9191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33678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3805">
                      <a:srgbClr val="1E1E1E"/>
                    </a:gs>
                    <a:gs pos="52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100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83647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550532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66779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4387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89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981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11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" y="1206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480117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42370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8336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35144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2522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98544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86292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13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34513">
                      <a:srgbClr val="1E1E1E"/>
                    </a:gs>
                    <a:gs pos="57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0533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96364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16370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2301">
                      <a:srgbClr val="1E1E1E"/>
                    </a:gs>
                    <a:gs pos="31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59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6592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12005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35978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2668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16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959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985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7"/>
            <a:ext cx="1449936" cy="3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6927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018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7E54-89D4-4A84-9E12-8DD96F913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B7204-4204-45C2-8E7A-CE0C83E48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2D5-3C18-4D41-85B0-ED94CF40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5EEF-4530-430C-A16C-90BB9070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7EBE-04AC-4380-AF7B-480623B4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11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0B5-BA37-44AE-8829-D1185C02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2E63-EA34-4CE9-8A24-1C8D7934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5DA4-FE09-4DE5-8E1B-333CBBF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0AB8-7E6A-4AC7-B811-9E44D913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0B872-E0E9-42CD-890B-CCC36C16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A429-26BD-4D66-8BD0-EA6E194C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4FBD-CF1B-4121-9DE1-3EBF6BB4F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1D8F6-0887-4C2F-A281-D6702384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93F73-4661-4A4D-9E4E-BFEA2773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1FC40-5D80-4D50-84DA-B9560DC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6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D924-83CF-4BA9-BB0C-4544BA1F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ABB7-8C88-4DF6-B088-1B30EFB68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62F39-606A-4C0A-B366-A14C048A1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E764F-0F69-404E-98B3-1B329C69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90AA8-94BB-447F-AE2D-F0AF6684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DD79F-EC80-4C18-A181-9012686A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131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A9D1-B84B-4EF8-A52B-4448624E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88FC-BBB2-46E4-AC92-0CFA4E056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BA5BF-CA72-4BF3-96CC-89267BE4E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71EFF-57E4-42DF-933C-99EB7FBE2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47C14-EE35-4902-ADCD-60575ED6A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056CB-57E4-41EF-B9A6-A8EB23F4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6CE0B-0A24-43C4-8186-C712EA58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5D974-C1D9-43A2-B008-567036AE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01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26-1379-41F6-A83D-5F56415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A111A-9B61-4B0B-B3EA-059C58C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77FA6-5A34-4EC1-98F3-1577D430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D16D9-FA9E-457A-9768-CA7A681A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55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51FC-7E00-41DB-B14A-D88CE38B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0FCDD-098F-4AA4-8214-E8A78E68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26DDD-1CD9-4D2E-B12D-B491DCF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5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1179-72A7-4726-B4AA-59ED42E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61BD-3F33-4AB2-9D2F-549C47A0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8FC68-4195-4685-B44B-BBAB0840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48143-8E14-4AD7-A1D6-F6C162C8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78AC-32A9-4DC0-AC96-9458D2A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969A-8B05-43CC-A7E2-17F03460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5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AE94-9565-4213-97BB-EA331853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2BEC7-F1F8-4995-A46C-880C6AB68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3EC9C-6082-4079-9383-3C8C9DE01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07716-0E43-4B15-B102-45CF44B9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E8845-4C05-4D75-9416-6D6224D1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14E3-0D75-48A1-9778-9CEF8C1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7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B754-B77F-4047-9D4C-9114B9C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E5530-ACF5-47A5-80C2-06EEC91DB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8A73-E14D-4821-89E7-2BBE9B93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38D-EDDB-44E2-98E2-AA6BABA4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DFCB9-F183-46A5-8755-B3CAFB2D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97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6B8DC-00F2-4AAE-9D3C-B075F8CF3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50F95-50C3-49AD-81C6-57B2D5356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A76FD-7624-46A3-AC1C-DB69CDAE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C631-6908-4BA7-9E21-A5D33C97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C038-D5D6-49F7-9B43-67572677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99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9" y="2146651"/>
            <a:ext cx="7315200" cy="2702363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9" y="4868864"/>
            <a:ext cx="7315200" cy="8945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" y="1207"/>
            <a:ext cx="12435840" cy="69921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1" y="480118"/>
            <a:ext cx="1449939" cy="30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742371"/>
            <a:ext cx="1810513" cy="7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7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115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0163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86696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294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418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6759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8310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35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9681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430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093539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26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6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92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3076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658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72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99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8" r:id="rId25"/>
    <p:sldLayoutId id="2147484421" r:id="rId26"/>
    <p:sldLayoutId id="2147484422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2" r:id="rId10"/>
    <p:sldLayoutId id="2147484343" r:id="rId11"/>
    <p:sldLayoutId id="2147484344" r:id="rId12"/>
    <p:sldLayoutId id="2147484345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5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6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B2DC-B9F9-4AD8-9FF6-6B93D5B6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F590E-4434-4A44-9516-CAD21EA05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1A698-E146-4A77-BAB3-CB72CD8C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52FF-1BB2-4929-BD64-3CC489E37E2C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A9D0-F221-4885-849E-3F7441613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571F-0BAE-4564-88AE-0DD1239D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18E88-A51D-4733-B2CA-367F7419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" y="1496"/>
            <a:ext cx="12435838" cy="6992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  <p:sldLayoutId id="2147484445" r:id="rId22"/>
    <p:sldLayoutId id="2147484446" r:id="rId23"/>
    <p:sldLayoutId id="2147484447" r:id="rId24"/>
    <p:sldLayoutId id="2147484448" r:id="rId25"/>
    <p:sldLayoutId id="2147484449" r:id="rId26"/>
    <p:sldLayoutId id="2147484450" r:id="rId2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ontent.fireeye.com/m-trends/rpt-m-trends-2017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docs.microsoft.com/en-us/office365/admin/add-users/about-admin-roles?view=o365-worldwide" TargetMode="External"/><Relationship Id="rId39" Type="http://schemas.openxmlformats.org/officeDocument/2006/relationships/hyperlink" Target="http://h.foofus.net/?p=784" TargetMode="External"/><Relationship Id="rId3" Type="http://schemas.openxmlformats.org/officeDocument/2006/relationships/diagramLayout" Target="../diagrams/layout1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sensepost.com/blog/2017/outlook-forms-and-shells/" TargetMode="External"/><Relationship Id="rId42" Type="http://schemas.openxmlformats.org/officeDocument/2006/relationships/hyperlink" Target="Invoke-PasswordSprayOWA%20&amp;%20Invoke-PasswordSprayEWS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blogs.technet.microsoft.com/timmcmic/2014/07/28/exchange-and-office-365-mail-forwarding/" TargetMode="External"/><Relationship Id="rId33" Type="http://schemas.openxmlformats.org/officeDocument/2006/relationships/hyperlink" Target="https://sensepost.com/blog/2017/outlook-home-page-another-ruler-vector/" TargetMode="External"/><Relationship Id="rId38" Type="http://schemas.openxmlformats.org/officeDocument/2006/relationships/hyperlink" Target="https://github.com/nyxgeek/lyncsmash/" TargetMode="External"/><Relationship Id="rId46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diagramData" Target="../diagrams/data1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labs.mwrinfosecurity.com/blog/tasking-office-365-for-cobalt-strike-c2/" TargetMode="External"/><Relationship Id="rId41" Type="http://schemas.openxmlformats.org/officeDocument/2006/relationships/hyperlink" Target="https://adsecurity.org/wp-content/uploads/2017/07/2017-DEFCON-HackingTheCloud-SteereMetcalf-Final.pdf" TargetMode="Externa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www.trustedsec.com/2019/04/next-gen-phishing-leveraging-azure-information-protection/" TargetMode="External"/><Relationship Id="rId32" Type="http://schemas.openxmlformats.org/officeDocument/2006/relationships/hyperlink" Target="https://github.com/chrismaddalena/SharpCloud" TargetMode="External"/><Relationship Id="rId37" Type="http://schemas.openxmlformats.org/officeDocument/2006/relationships/hyperlink" Target="https://www.trustedsec.com/2017/08/attacking-self-hosted-skype-businessmicrosoft-lync-installations/" TargetMode="External"/><Relationship Id="rId40" Type="http://schemas.openxmlformats.org/officeDocument/2006/relationships/hyperlink" Target="https://www.blackhillsinfosec.com/attacking-exchange-with-mailsniper/" TargetMode="External"/><Relationship Id="rId45" Type="http://schemas.openxmlformats.org/officeDocument/2006/relationships/hyperlink" Target="https://github.com/mdsecresearch/LyncSniper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sensepost.com/blog/2016/mapi-over-http-and-mailrule-pwnage/" TargetMode="External"/><Relationship Id="rId36" Type="http://schemas.openxmlformats.org/officeDocument/2006/relationships/hyperlink" Target="https://github.com/mwrlabs/XRulez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blog.appriver.com/2018/02/office-365-business-email-compromise-attacks-proliferate" TargetMode="External"/><Relationship Id="rId44" Type="http://schemas.openxmlformats.org/officeDocument/2006/relationships/hyperlink" Target="https://www.mdsec.co.uk/2017/04/penetration-testing-skype-for-business-exploiting-the-missing-lync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www.slideshare.net/DouglasBienstock/shmoocon-2019-becs-and-beyond-investigating-and-defending-office-365" TargetMode="External"/><Relationship Id="rId30" Type="http://schemas.openxmlformats.org/officeDocument/2006/relationships/hyperlink" Target="https://twitter.com/matthewdunwoody/status/1091789479512342528" TargetMode="External"/><Relationship Id="rId35" Type="http://schemas.openxmlformats.org/officeDocument/2006/relationships/hyperlink" Target="https://blog.compass-security.com/2018/09/hidden-inbox-rules-in-microsoft-exchange/" TargetMode="External"/><Relationship Id="rId43" Type="http://schemas.openxmlformats.org/officeDocument/2006/relationships/hyperlink" Target="https://github.com/byt3bl33d3r/SprayingToolk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jpe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ka.ms/msft-covid19-Indicators" TargetMode="Externa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1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0.jpg"/><Relationship Id="rId11" Type="http://schemas.openxmlformats.org/officeDocument/2006/relationships/image" Target="../media/image92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ohnlatwc/the-githubification-of-infosec-afbdbfaad1d1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ww.blackhat.com/us-18/training/data-breaches-detection-investigation-and-response.html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hyperlink" Target="https://adsecurity.org/wp-content/uploads/2017/11/HIPConf2017-Metcalf-WhenWorldsCollideSecurityinaCloudEnabledEnvironment-Final2.pdf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s://adsecurity.org/wp-content/uploads/2019/04/2019-BSidesCharm-YouMovedtoOffice365NowWhat-Metcalf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211262"/>
            <a:ext cx="11810935" cy="2736716"/>
          </a:xfrm>
        </p:spPr>
        <p:txBody>
          <a:bodyPr/>
          <a:lstStyle/>
          <a:p>
            <a:r>
              <a:rPr lang="en-US" sz="6000" dirty="0"/>
              <a:t>Advancing InfoSec</a:t>
            </a:r>
            <a:br>
              <a:rPr lang="en-US" sz="6000" dirty="0"/>
            </a:br>
            <a:r>
              <a:rPr lang="en-US" sz="3600" dirty="0"/>
              <a:t>Towards an Open, Shareable, Contributor-Friendly model of speeding InfoSec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26" y="1164259"/>
            <a:ext cx="4994508" cy="52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" y="2142898"/>
            <a:ext cx="12852441" cy="33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543" y="1081106"/>
            <a:ext cx="8986022" cy="346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411221" y="1337199"/>
            <a:ext cx="1512297" cy="1068364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defTabSz="932559">
              <a:defRPr/>
            </a:pPr>
            <a:endParaRPr lang="en-US" sz="1632" kern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06" y="958029"/>
            <a:ext cx="5226465" cy="51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388986" y="3584979"/>
            <a:ext cx="4326579" cy="1822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google.c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outlook.c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’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‘&lt;victim specific domain&gt;'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  <a:r>
              <a:rPr lang="en-US" sz="1836" dirty="0" err="1">
                <a:solidFill>
                  <a:srgbClr val="505050"/>
                </a:solidFill>
                <a:latin typeface="Segoe UI"/>
              </a:rPr>
              <a:t>yahoo.c</a:t>
            </a:r>
            <a:r>
              <a:rPr lang="en-US" sz="1836" dirty="0">
                <a:solidFill>
                  <a:srgbClr val="505050"/>
                </a:solidFill>
                <a:latin typeface="Segoe UI"/>
              </a:rPr>
              <a:t>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'aol.com'</a:t>
            </a:r>
          </a:p>
          <a:p>
            <a:pPr marL="403418" lvl="2" indent="-174862" defTabSz="932597">
              <a:buFont typeface="Arial" panose="020B0604020202020204" pitchFamily="34" charset="0"/>
              <a:buChar char="•"/>
            </a:pPr>
            <a:r>
              <a:rPr lang="en-US" sz="1836" dirty="0">
                <a:solidFill>
                  <a:srgbClr val="505050"/>
                </a:solidFill>
                <a:latin typeface="Segoe UI"/>
              </a:rPr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630148" y="2672841"/>
            <a:ext cx="6623603" cy="3420188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097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21" grpId="2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363-A9F8-4174-9075-3296B93E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 (on steroids)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40D154-1384-4843-B25F-BC8E00B86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73866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47E-1EF1-45F5-A509-74DFBE3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4" y="1453404"/>
            <a:ext cx="4207313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52981-8118-4CDE-BDA9-8FCBDF8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23" y="1434082"/>
            <a:ext cx="5014558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6EE7-B9B1-4525-B136-4A23B0CC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47" y="1367042"/>
            <a:ext cx="5452464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A96C-A49C-4A9B-9CB3-A155BE2B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603" y="1367042"/>
            <a:ext cx="4682045" cy="525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1EA3-26FE-449B-B423-4863ABA0C722}"/>
              </a:ext>
            </a:extLst>
          </p:cNvPr>
          <p:cNvSpPr txBox="1">
            <a:spLocks/>
          </p:cNvSpPr>
          <p:nvPr/>
        </p:nvSpPr>
        <p:spPr>
          <a:xfrm>
            <a:off x="275481" y="295274"/>
            <a:ext cx="11887878" cy="91757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4799" b="1" spc="-10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Mail Sniper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230-468D-48FF-8A77-FE7118165A7A}"/>
              </a:ext>
            </a:extLst>
          </p:cNvPr>
          <p:cNvSpPr txBox="1">
            <a:spLocks/>
          </p:cNvSpPr>
          <p:nvPr/>
        </p:nvSpPr>
        <p:spPr>
          <a:xfrm>
            <a:off x="281487" y="1034439"/>
            <a:ext cx="3955831" cy="5728740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PowerShell script pen test tool used against Exchange Web Services (EWS)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Works against EWS endpoint</a:t>
            </a:r>
          </a:p>
          <a:p>
            <a:pPr marL="584088" lvl="1" indent="-241253" defTabSz="932563"/>
            <a:r>
              <a:rPr lang="en-US" sz="1836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If not known, Autodiscover process helps to locate the EWS endpoint URL</a:t>
            </a:r>
          </a:p>
          <a:p>
            <a:pPr marL="342834" indent="-342834" defTabSz="932563"/>
            <a:r>
              <a:rPr lang="en-US" sz="3264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Integrates Password Spray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B07C-107A-4D97-BCCD-C78FF9F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08" y="497"/>
            <a:ext cx="7180493" cy="6777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D488-EDE4-4E30-B264-9FD6D2E0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116" y="295274"/>
            <a:ext cx="982297" cy="6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9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A851E-3336-48D8-A00E-F9D6EC68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OAuth Phishing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9F637-F46A-4507-9E17-5760B80E631B}"/>
              </a:ext>
            </a:extLst>
          </p:cNvPr>
          <p:cNvSpPr/>
          <p:nvPr/>
        </p:nvSpPr>
        <p:spPr>
          <a:xfrm>
            <a:off x="314985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1: Attacker registers an app with AAD with permission to read user mailbox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7387F-C741-42D2-85AA-9CCEB531FB64}"/>
              </a:ext>
            </a:extLst>
          </p:cNvPr>
          <p:cNvSpPr/>
          <p:nvPr/>
        </p:nvSpPr>
        <p:spPr>
          <a:xfrm>
            <a:off x="4288266" y="1583513"/>
            <a:ext cx="3892324" cy="1631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2: Attacker crafts a mail with a link to authorize the app</a:t>
            </a:r>
          </a:p>
          <a:p>
            <a:pPr defTabSz="932597">
              <a:defRPr/>
            </a:pPr>
            <a:endParaRPr lang="en-US" sz="1632" dirty="0">
              <a:solidFill>
                <a:prstClr val="black"/>
              </a:solidFill>
              <a:latin typeface="Calibri" panose="020F0502020204030204"/>
            </a:endParaRPr>
          </a:p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Note: the URL is entirely hosted at Microsoft making it trickier to know it is a phishing site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787BD-3C5E-4875-9833-505E745D76CF}"/>
              </a:ext>
            </a:extLst>
          </p:cNvPr>
          <p:cNvSpPr/>
          <p:nvPr/>
        </p:nvSpPr>
        <p:spPr>
          <a:xfrm>
            <a:off x="8601556" y="1583513"/>
            <a:ext cx="3892324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Step 3: User tricked into consenting to app permission 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14295-3DFE-489D-A542-AFFC75765797}"/>
              </a:ext>
            </a:extLst>
          </p:cNvPr>
          <p:cNvSpPr/>
          <p:nvPr/>
        </p:nvSpPr>
        <p:spPr>
          <a:xfrm>
            <a:off x="3478715" y="6076523"/>
            <a:ext cx="8717251" cy="35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632" dirty="0">
                <a:solidFill>
                  <a:prstClr val="black"/>
                </a:solidFill>
                <a:latin typeface="Calibri" panose="020F0502020204030204"/>
              </a:rPr>
              <a:t>NO USER CREDENTIALS REQUIRED. ATTACKER ACCESS PERSISTS AFTER CREDENTIAL RESET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18DAD-1B97-4952-9E6B-5C2CC65A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84" y="2234988"/>
            <a:ext cx="2972673" cy="3497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B29BDB-579F-47DA-8170-EC15CD9E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50" y="4001069"/>
            <a:ext cx="3287290" cy="863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78645A-12C5-4F3B-8FA5-B39EC9E5B9E3}"/>
              </a:ext>
            </a:extLst>
          </p:cNvPr>
          <p:cNvSpPr/>
          <p:nvPr/>
        </p:nvSpPr>
        <p:spPr>
          <a:xfrm>
            <a:off x="4398157" y="3234027"/>
            <a:ext cx="3779321" cy="16997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F9F5AC6-4791-4D35-8F05-6917DDD8572A}"/>
              </a:ext>
            </a:extLst>
          </p:cNvPr>
          <p:cNvSpPr/>
          <p:nvPr/>
        </p:nvSpPr>
        <p:spPr>
          <a:xfrm flipV="1">
            <a:off x="4398156" y="3219456"/>
            <a:ext cx="3779321" cy="712521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63FE38-2F8B-4679-A3CC-AB576887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76" y="2234988"/>
            <a:ext cx="3778986" cy="3642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2EFFFC-E09D-4D67-988E-8C16F3EB74BC}"/>
              </a:ext>
            </a:extLst>
          </p:cNvPr>
          <p:cNvSpPr/>
          <p:nvPr/>
        </p:nvSpPr>
        <p:spPr>
          <a:xfrm>
            <a:off x="58993" y="6573559"/>
            <a:ext cx="11930355" cy="28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224" dirty="0">
                <a:solidFill>
                  <a:srgbClr val="505050"/>
                </a:solidFill>
                <a:latin typeface="Segoe UI"/>
              </a:rPr>
              <a:t>Gmail OAuth example: </a:t>
            </a:r>
            <a:r>
              <a:rPr lang="en-US" sz="1224" dirty="0">
                <a:solidFill>
                  <a:srgbClr val="505050"/>
                </a:solidFill>
                <a:latin typeface="Segoe UI"/>
                <a:hlinkClick r:id="rId5"/>
              </a:rPr>
              <a:t>https://content.fireeye.com/m-trends/rpt-m-trends-2017</a:t>
            </a:r>
            <a:r>
              <a:rPr lang="en-US" sz="1224" dirty="0">
                <a:solidFill>
                  <a:srgbClr val="505050"/>
                </a:solidFill>
                <a:latin typeface="Segoe UI"/>
              </a:rPr>
              <a:t> , Bypassing Multi-Factor Authentication for Corporate Email Theft</a:t>
            </a:r>
          </a:p>
        </p:txBody>
      </p:sp>
    </p:spTree>
    <p:extLst>
      <p:ext uri="{BB962C8B-B14F-4D97-AF65-F5344CB8AC3E}">
        <p14:creationId xmlns:p14="http://schemas.microsoft.com/office/powerpoint/2010/main" val="26483258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E63-4DD8-4124-BB5E-71EF719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Forwarding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9F35-7681-4AE8-A651-C8033625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91" y="1516880"/>
            <a:ext cx="8493075" cy="4239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D989-70CC-4048-9DBA-4EC79A5E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38" y="702289"/>
            <a:ext cx="5758592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719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7CED490-3692-4A53-972C-7FE0FFD9B6C8}"/>
              </a:ext>
            </a:extLst>
          </p:cNvPr>
          <p:cNvGraphicFramePr>
            <a:graphicFrameLocks/>
          </p:cNvGraphicFramePr>
          <p:nvPr/>
        </p:nvGraphicFramePr>
        <p:xfrm>
          <a:off x="789081" y="159215"/>
          <a:ext cx="10498264" cy="123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28F138-E562-4243-BE51-0121B56F2DE3}"/>
              </a:ext>
            </a:extLst>
          </p:cNvPr>
          <p:cNvGraphicFramePr>
            <a:graphicFrameLocks noGrp="1"/>
          </p:cNvGraphicFramePr>
          <p:nvPr/>
        </p:nvGraphicFramePr>
        <p:xfrm>
          <a:off x="211970" y="1389733"/>
          <a:ext cx="11075376" cy="5266958"/>
        </p:xfrm>
        <a:graphic>
          <a:graphicData uri="http://schemas.openxmlformats.org/drawingml/2006/table">
            <a:tbl>
              <a:tblPr bandRow="1"/>
              <a:tblGrid>
                <a:gridCol w="849999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2275548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2027868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2083602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992462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845897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788621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AAD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7"/>
                        </a:rPr>
                        <a:t>Dump users and groups with Azure AD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8"/>
                        </a:rPr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9"/>
                        </a:rPr>
                        <a:t>CredKing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95846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O365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Get Global Address List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Find Open Mailboxes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User account enumeration with </a:t>
                      </a:r>
                      <a:r>
                        <a:rPr lang="en-US" sz="1000" dirty="0">
                          <a:hlinkClick r:id="rId11"/>
                        </a:rPr>
                        <a:t>ActiveSync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2"/>
                        </a:rPr>
                        <a:t>Harvest</a:t>
                      </a:r>
                      <a:r>
                        <a:rPr lang="en-US" sz="1000" dirty="0"/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Verify </a:t>
                      </a:r>
                      <a:r>
                        <a:rPr lang="en-US" sz="1000" dirty="0">
                          <a:hlinkClick r:id="rId13"/>
                        </a:rPr>
                        <a:t>target</a:t>
                      </a:r>
                      <a:r>
                        <a:rPr lang="en-US" sz="1000" dirty="0"/>
                        <a:t> is on O365, [</a:t>
                      </a:r>
                      <a:r>
                        <a:rPr lang="en-US" sz="1000" dirty="0">
                          <a:hlinkClick r:id="rId14"/>
                        </a:rPr>
                        <a:t>DNS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5"/>
                        </a:rPr>
                        <a:t>urls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6"/>
                        </a:rPr>
                        <a:t>list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 err="1">
                          <a:hlinkClick r:id="rId17"/>
                        </a:rPr>
                        <a:t>getuserrealm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Enumerate usernames, 2FA status </a:t>
                      </a:r>
                      <a:r>
                        <a:rPr lang="en-US" sz="1000" dirty="0">
                          <a:hlinkClick r:id="rId11"/>
                        </a:rPr>
                        <a:t>via ActiveSync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18"/>
                        </a:rPr>
                        <a:t>o365userenum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Role, group, admin enumeration with </a:t>
                      </a:r>
                      <a:r>
                        <a:rPr lang="en-US" sz="1000" dirty="0">
                          <a:hlinkClick r:id="rId19"/>
                        </a:rPr>
                        <a:t>Get-</a:t>
                      </a:r>
                      <a:r>
                        <a:rPr lang="en-US" sz="1000" dirty="0" err="1">
                          <a:hlinkClick r:id="rId19"/>
                        </a:rPr>
                        <a:t>MsolRoleMember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20"/>
                        </a:rPr>
                        <a:t>RainDance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</a:t>
                      </a:r>
                      <a:r>
                        <a:rPr lang="en-US" sz="1000" dirty="0">
                          <a:hlinkClick r:id="rId22"/>
                        </a:rPr>
                        <a:t>using OAuth app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2FA MITM Phishing: evilginx2 [</a:t>
                      </a:r>
                      <a:r>
                        <a:rPr lang="en-US" sz="1000" dirty="0" err="1">
                          <a:hlinkClick r:id="rId23"/>
                        </a:rPr>
                        <a:t>github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 </a:t>
                      </a:r>
                      <a:r>
                        <a:rPr lang="en-US" sz="1000" dirty="0">
                          <a:hlinkClick r:id="rId24"/>
                        </a:rPr>
                        <a:t>AIP</a:t>
                      </a:r>
                      <a:r>
                        <a:rPr lang="en-US" sz="1000" dirty="0"/>
                        <a:t> to manage attack campaign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25"/>
                        </a:rPr>
                        <a:t>Add Mail forwarding rule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Add </a:t>
                      </a:r>
                      <a:r>
                        <a:rPr lang="en-US" sz="1000" dirty="0">
                          <a:hlinkClick r:id="rId26"/>
                        </a:rPr>
                        <a:t>Global Admin Account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Delegate Tenant Admin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credentials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Account Takeover: </a:t>
                      </a:r>
                      <a:r>
                        <a:rPr lang="en-US" sz="1000" dirty="0">
                          <a:hlinkClick r:id="rId27"/>
                        </a:rPr>
                        <a:t>Add-</a:t>
                      </a:r>
                      <a:r>
                        <a:rPr lang="en-US" sz="1000" dirty="0" err="1">
                          <a:hlinkClick r:id="rId27"/>
                        </a:rPr>
                        <a:t>MailboxPermission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Pivot to On-Prem host: </a:t>
                      </a:r>
                      <a:r>
                        <a:rPr lang="en-US" sz="1000" dirty="0" err="1">
                          <a:hlinkClick r:id="rId28"/>
                        </a:rPr>
                        <a:t>SensePost</a:t>
                      </a:r>
                      <a:r>
                        <a:rPr lang="en-US" sz="1000" dirty="0">
                          <a:hlinkClick r:id="rId28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Exchange Tasks for C2: </a:t>
                      </a:r>
                      <a:r>
                        <a:rPr lang="en-US" sz="1000" dirty="0">
                          <a:hlinkClick r:id="rId29"/>
                        </a:rPr>
                        <a:t>MWR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Send Internal Email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content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Exfil email using EWS APIs with </a:t>
                      </a:r>
                      <a:r>
                        <a:rPr lang="en-US" sz="1000" dirty="0">
                          <a:hlinkClick r:id="rId30"/>
                        </a:rPr>
                        <a:t>PowerShell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Financial/</a:t>
                      </a:r>
                      <a:r>
                        <a:rPr lang="en-US" sz="1000" dirty="0">
                          <a:hlinkClick r:id="rId31"/>
                        </a:rPr>
                        <a:t>wire</a:t>
                      </a:r>
                      <a:r>
                        <a:rPr lang="en-US" sz="1000" dirty="0"/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1071934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End Point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host for </a:t>
                      </a:r>
                      <a:r>
                        <a:rPr lang="en-US" sz="1000" dirty="0">
                          <a:hlinkClick r:id="rId32"/>
                        </a:rPr>
                        <a:t>Azure credentials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SharpCloud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Outlook Home Page: </a:t>
                      </a:r>
                      <a:r>
                        <a:rPr lang="en-US" sz="1000" dirty="0" err="1">
                          <a:hlinkClick r:id="rId33"/>
                        </a:rPr>
                        <a:t>SensePost</a:t>
                      </a:r>
                      <a:r>
                        <a:rPr lang="en-US" sz="1000" dirty="0">
                          <a:hlinkClick r:id="rId33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</a:t>
                      </a:r>
                      <a:r>
                        <a:rPr lang="en-US" sz="1000" dirty="0">
                          <a:hlinkClick r:id="rId34"/>
                        </a:rPr>
                        <a:t>custom Outlook Form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</a:t>
                      </a:r>
                      <a:r>
                        <a:rPr lang="en-US" sz="1000" dirty="0">
                          <a:hlinkClick r:id="rId35"/>
                        </a:rPr>
                        <a:t>Hidden Mailbox Rule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36"/>
                        </a:rPr>
                        <a:t>tool</a:t>
                      </a:r>
                      <a:r>
                        <a:rPr lang="en-US" sz="1000" dirty="0"/>
                        <a:t>]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44793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On-Prem Exchange</a:t>
                      </a:r>
                    </a:p>
                  </a:txBody>
                  <a:tcPr marL="93260" marR="93260" marT="46630" marB="46630"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Portal Recon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Enumerate domain accounts</a:t>
                      </a:r>
                      <a:r>
                        <a:rPr lang="en-US" sz="1000" dirty="0"/>
                        <a:t> using Skype4B, [</a:t>
                      </a:r>
                      <a:r>
                        <a:rPr lang="en-US" sz="1000" dirty="0" err="1">
                          <a:hlinkClick r:id="rId38"/>
                        </a:rPr>
                        <a:t>LyncSmash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9"/>
                        </a:rPr>
                        <a:t>Enumerate domain accounts</a:t>
                      </a:r>
                      <a:r>
                        <a:rPr lang="en-US" sz="1000" dirty="0"/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0"/>
                        </a:rPr>
                        <a:t>Enumerate domain accounts</a:t>
                      </a:r>
                      <a:r>
                        <a:rPr lang="en-US" sz="1000" dirty="0"/>
                        <a:t>: OWA: </a:t>
                      </a:r>
                      <a:r>
                        <a:rPr lang="en-US" sz="1000" dirty="0" err="1"/>
                        <a:t>FindPeople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OWA </a:t>
                      </a:r>
                      <a:r>
                        <a:rPr lang="en-US" sz="1000" dirty="0">
                          <a:hlinkClick r:id="rId41"/>
                        </a:rPr>
                        <a:t>version discovery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2" action="ppaction://hlinkfile"/>
                        </a:rPr>
                        <a:t>Password Spray</a:t>
                      </a:r>
                      <a:r>
                        <a:rPr lang="en-US" sz="1000" dirty="0"/>
                        <a:t> using Invoke-</a:t>
                      </a:r>
                      <a:r>
                        <a:rPr lang="en-US" sz="1000" dirty="0" err="1"/>
                        <a:t>PasswordSprayOWA</a:t>
                      </a:r>
                      <a:r>
                        <a:rPr lang="en-US" sz="1000" dirty="0"/>
                        <a:t>, EWS, </a:t>
                      </a:r>
                      <a:r>
                        <a:rPr lang="en-US" sz="1000" dirty="0">
                          <a:hlinkClick r:id="rId43"/>
                        </a:rPr>
                        <a:t>Atomizer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PasswordSpray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hlinkClick r:id="rId44"/>
                        </a:rPr>
                        <a:t>Lync/S4B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45"/>
                        </a:rPr>
                        <a:t>LyncSniper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Exchange </a:t>
                      </a:r>
                      <a:r>
                        <a:rPr lang="en-US" sz="1000" dirty="0">
                          <a:hlinkClick r:id="rId46"/>
                        </a:rPr>
                        <a:t>MTA</a:t>
                      </a: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Delegation</a:t>
                      </a:r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 marL="93260" marR="93260" marT="46630" marB="4663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DE765-11DB-4800-AB6A-BD85897B2F02}"/>
              </a:ext>
            </a:extLst>
          </p:cNvPr>
          <p:cNvSpPr txBox="1"/>
          <p:nvPr/>
        </p:nvSpPr>
        <p:spPr>
          <a:xfrm>
            <a:off x="7386498" y="6051894"/>
            <a:ext cx="3590021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428" dirty="0">
                <a:solidFill>
                  <a:prstClr val="black"/>
                </a:solidFill>
                <a:latin typeface="Calibri" panose="020F0502020204030204"/>
              </a:rPr>
              <a:t>Prepared by @JohnLaTwC, May 2019, </a:t>
            </a:r>
            <a:r>
              <a:rPr lang="en-US" sz="1071" dirty="0">
                <a:solidFill>
                  <a:prstClr val="black"/>
                </a:solidFill>
                <a:latin typeface="Calibri" panose="020F0502020204030204"/>
              </a:rPr>
              <a:t>v1.07</a:t>
            </a:r>
            <a:endParaRPr lang="en-US" sz="142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30790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15021294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770A4-7A75-45F4-9D0B-E680774E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68262"/>
            <a:ext cx="6851868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654B5-1B7F-401D-B5B9-845E576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37" y="0"/>
            <a:ext cx="861951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411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9684" y="296862"/>
            <a:ext cx="3477964" cy="40233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4" y="68262"/>
            <a:ext cx="65176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274-7674-4C5F-BAA2-CB9CD7EB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296862"/>
            <a:ext cx="9343707" cy="335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039C2-C5E4-4423-BB34-FC4B0E2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83" y="2092007"/>
            <a:ext cx="9343707" cy="281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37" y="0"/>
            <a:ext cx="8075646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637" y="144462"/>
            <a:ext cx="8231652" cy="699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37" y="212423"/>
            <a:ext cx="7772400" cy="688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98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331550"/>
            <a:ext cx="10726460" cy="2909528"/>
          </a:xfrm>
        </p:spPr>
        <p:txBody>
          <a:bodyPr/>
          <a:lstStyle/>
          <a:p>
            <a:pPr algn="ctr"/>
            <a:r>
              <a:rPr lang="en-US" sz="6000" dirty="0"/>
              <a:t>If you want to go fast, go alone</a:t>
            </a:r>
            <a:br>
              <a:rPr lang="en-US" sz="6000" dirty="0"/>
            </a:br>
            <a:br>
              <a:rPr lang="en-US" sz="3600" dirty="0"/>
            </a:br>
            <a:r>
              <a:rPr lang="en-US" sz="6000" dirty="0"/>
              <a:t>If you want to go far, go together</a:t>
            </a:r>
            <a:br>
              <a:rPr lang="en-US" sz="6000" dirty="0"/>
            </a:br>
            <a:br>
              <a:rPr lang="en-US" sz="6000" dirty="0"/>
            </a:br>
            <a:r>
              <a:rPr lang="en-US" sz="2400" dirty="0"/>
              <a:t>African Proverb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51296-5EC8-4A9F-B87A-7A1618AD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14C1C-12B5-4315-932A-2B3D03EF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02" y="-1"/>
            <a:ext cx="11079869" cy="699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B80A1-2B36-45CA-A5BD-825F145F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298"/>
            <a:ext cx="12436475" cy="57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7378-54A5-4A9C-B655-6F199BA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830262"/>
            <a:ext cx="7285086" cy="51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35F1705-D4BB-4815-A340-FE4A8F6D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2"/>
          <a:stretch/>
        </p:blipFill>
        <p:spPr>
          <a:xfrm>
            <a:off x="4541837" y="1276157"/>
            <a:ext cx="7194912" cy="51291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4419597" cy="5441490"/>
          </a:xfrm>
        </p:spPr>
        <p:txBody>
          <a:bodyPr/>
          <a:lstStyle/>
          <a:p>
            <a:r>
              <a:rPr lang="en-US" sz="3200" dirty="0"/>
              <a:t>Vibrant ecosystem</a:t>
            </a:r>
          </a:p>
          <a:p>
            <a:r>
              <a:rPr lang="en-US" sz="3200" dirty="0"/>
              <a:t>2.6 million notebooks on GitHub</a:t>
            </a:r>
          </a:p>
          <a:p>
            <a:r>
              <a:rPr lang="en-US" sz="3200" dirty="0"/>
              <a:t>Local and Cloud supported:</a:t>
            </a:r>
          </a:p>
          <a:p>
            <a:pPr lvl="1"/>
            <a:r>
              <a:rPr lang="en-US" sz="1800" dirty="0"/>
              <a:t>Azure Sentinel</a:t>
            </a:r>
          </a:p>
          <a:p>
            <a:pPr lvl="1"/>
            <a:r>
              <a:rPr lang="en-US" sz="1800" dirty="0"/>
              <a:t>Azure Notebooks</a:t>
            </a:r>
          </a:p>
          <a:p>
            <a:pPr lvl="1"/>
            <a:r>
              <a:rPr lang="en-US" sz="1800" dirty="0"/>
              <a:t>AWS </a:t>
            </a:r>
            <a:r>
              <a:rPr lang="en-US" sz="1800" dirty="0" err="1"/>
              <a:t>SageMaker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Google Data Lab</a:t>
            </a:r>
          </a:p>
          <a:p>
            <a:r>
              <a:rPr lang="en-US" sz="3200" dirty="0"/>
              <a:t>Shareable</a:t>
            </a:r>
          </a:p>
          <a:p>
            <a:r>
              <a:rPr lang="en-US" sz="3200" dirty="0"/>
              <a:t>Re-runnable</a:t>
            </a:r>
          </a:p>
          <a:p>
            <a:r>
              <a:rPr lang="en-US" sz="3200" dirty="0"/>
              <a:t>Extensible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DA5FF7-1D3B-4D62-B9F3-7C60EB841712}"/>
              </a:ext>
            </a:extLst>
          </p:cNvPr>
          <p:cNvSpPr/>
          <p:nvPr/>
        </p:nvSpPr>
        <p:spPr bwMode="auto">
          <a:xfrm>
            <a:off x="6675437" y="1734217"/>
            <a:ext cx="4953000" cy="1534445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05421-78BA-40CC-BE0D-53840808450D}"/>
              </a:ext>
            </a:extLst>
          </p:cNvPr>
          <p:cNvSpPr/>
          <p:nvPr/>
        </p:nvSpPr>
        <p:spPr bwMode="auto">
          <a:xfrm>
            <a:off x="6710641" y="3351388"/>
            <a:ext cx="4917795" cy="3117229"/>
          </a:xfrm>
          <a:prstGeom prst="rect">
            <a:avLst/>
          </a:prstGeom>
          <a:noFill/>
          <a:ln w="57150">
            <a:solidFill>
              <a:srgbClr val="92D050"/>
            </a:solidFill>
            <a:headEnd type="none" w="med" len="med"/>
            <a:tailEnd type="none" w="med" len="med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62922891-1B1F-436E-A910-C393714B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33" y="1239855"/>
            <a:ext cx="6394607" cy="5780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C430C-2740-4A05-8117-E439C9A7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4" y="1713938"/>
            <a:ext cx="6329359" cy="4217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03461-A53A-445A-ABE9-C8BBC983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508" y="1750852"/>
            <a:ext cx="5353381" cy="5260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2A8D3-79C3-4BEC-A169-117E48FF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MSTIC Open Source Python Tools -  #MSTICPy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6F8D942-B595-4892-96C0-B1FE0057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9" y="1630639"/>
            <a:ext cx="7113822" cy="517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12819-4F4B-4B96-828D-966223FA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20" y="1706000"/>
            <a:ext cx="5209631" cy="491613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9B6B7947-07C0-4851-B6ED-FED90F01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12" y="1693300"/>
            <a:ext cx="9272755" cy="39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07790-6AF6-4083-B337-A35DC78AD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96" y="1633730"/>
            <a:ext cx="7995570" cy="49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7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896E-6408-41ED-8112-46747A6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Data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C2C8F-83AE-4BFF-8CBB-7BA581B9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82" y="1676174"/>
            <a:ext cx="5304280" cy="4197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702FF-6CAC-4CCE-8A4D-E47201E8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2" y="1897062"/>
            <a:ext cx="4403790" cy="4948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EF8B7-AF95-494F-B897-38D653B24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06"/>
          <a:stretch/>
        </p:blipFill>
        <p:spPr>
          <a:xfrm>
            <a:off x="1071994" y="2659062"/>
            <a:ext cx="3888975" cy="4197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40B6632A-E080-4917-A908-CAA44300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64" y="2027980"/>
            <a:ext cx="6185273" cy="349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2E3AF5-14A7-4B44-8342-2C63AF48D791}"/>
              </a:ext>
            </a:extLst>
          </p:cNvPr>
          <p:cNvGrpSpPr/>
          <p:nvPr/>
        </p:nvGrpSpPr>
        <p:grpSpPr>
          <a:xfrm>
            <a:off x="236938" y="1731348"/>
            <a:ext cx="11707515" cy="4813547"/>
            <a:chOff x="-373464" y="2049462"/>
            <a:chExt cx="11707515" cy="48135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5DBBA0-4D3C-4AAF-AE6C-7700CBFB4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5709"/>
            <a:stretch/>
          </p:blipFill>
          <p:spPr>
            <a:xfrm>
              <a:off x="-334963" y="2049462"/>
              <a:ext cx="6019800" cy="48135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233B68-BD48-4F81-95D4-1B74CCF8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4837" y="2049462"/>
              <a:ext cx="4953000" cy="25538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E2C8F0-065E-491A-9960-425FB0D3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61036" y="4472281"/>
              <a:ext cx="5573015" cy="23907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C9921F-E94F-42B8-9DFF-9FC603AE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73464" y="2049462"/>
              <a:ext cx="1562501" cy="18910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DF4130-7D50-4816-8745-1A42F7EDB5B8}"/>
              </a:ext>
            </a:extLst>
          </p:cNvPr>
          <p:cNvGrpSpPr/>
          <p:nvPr/>
        </p:nvGrpSpPr>
        <p:grpSpPr>
          <a:xfrm>
            <a:off x="209072" y="1606518"/>
            <a:ext cx="11933238" cy="5270179"/>
            <a:chOff x="503237" y="1724346"/>
            <a:chExt cx="11933238" cy="52701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FE1B59-8D0B-42C4-B38A-2F966BCE97AA}"/>
                </a:ext>
              </a:extLst>
            </p:cNvPr>
            <p:cNvSpPr/>
            <p:nvPr/>
          </p:nvSpPr>
          <p:spPr>
            <a:xfrm>
              <a:off x="503237" y="1724346"/>
              <a:ext cx="11933238" cy="5270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C8B4B2-FDAA-4530-AB28-CF3A2E73FB8B}"/>
                </a:ext>
              </a:extLst>
            </p:cNvPr>
            <p:cNvGrpSpPr/>
            <p:nvPr/>
          </p:nvGrpSpPr>
          <p:grpSpPr>
            <a:xfrm>
              <a:off x="655637" y="1841823"/>
              <a:ext cx="10904491" cy="4906451"/>
              <a:chOff x="655637" y="1841823"/>
              <a:chExt cx="10904491" cy="490645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58CDD42-C01C-45A1-AFC4-EBEF24554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637" y="1841823"/>
                <a:ext cx="8686800" cy="4656969"/>
              </a:xfrm>
              <a:prstGeom prst="rect">
                <a:avLst/>
              </a:prstGeom>
            </p:spPr>
          </p:pic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6FAAAE95-4D23-4FA6-8943-7EE61CBE4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4328" y="3573462"/>
                <a:ext cx="4495800" cy="3174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219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494B43-9D1F-4CAA-BD1B-54DEE056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COVID19 Feed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AF9DE9-17C9-4820-88AD-722660B20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4" y="5173661"/>
            <a:ext cx="11476964" cy="1698513"/>
          </a:xfrm>
        </p:spPr>
        <p:txBody>
          <a:bodyPr>
            <a:normAutofit lnSpcReduction="10000"/>
          </a:bodyPr>
          <a:lstStyle/>
          <a:p>
            <a:r>
              <a:rPr lang="en-US" sz="2448"/>
              <a:t>Open Source Feed of indicators related to malware/phishing using COVID-19 lures</a:t>
            </a:r>
          </a:p>
          <a:p>
            <a:r>
              <a:rPr lang="en-US" sz="2448"/>
              <a:t>Available to anyone</a:t>
            </a:r>
          </a:p>
          <a:p>
            <a:r>
              <a:rPr lang="en-US" sz="2448"/>
              <a:t>High global anti-malware coverage (Median = 35 engines)</a:t>
            </a:r>
          </a:p>
          <a:p>
            <a:r>
              <a:rPr lang="en-US" sz="2448">
                <a:hlinkClick r:id="rId2"/>
              </a:rPr>
              <a:t>https://aka.ms/msft-covid19-Indicators</a:t>
            </a:r>
            <a:r>
              <a:rPr lang="en-US" sz="2448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1C78D-1083-4D9B-8DD2-B61E2CA2B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63"/>
          <a:stretch/>
        </p:blipFill>
        <p:spPr>
          <a:xfrm>
            <a:off x="7458112" y="1358248"/>
            <a:ext cx="4726846" cy="3356114"/>
          </a:xfrm>
          <a:prstGeom prst="rect">
            <a:avLst/>
          </a:prstGeom>
        </p:spPr>
      </p:pic>
      <p:pic>
        <p:nvPicPr>
          <p:cNvPr id="17" name="Picture 5" descr="A screenshot of a cell phone of a person&#10;&#10;Description generated with very high confidence">
            <a:extLst>
              <a:ext uri="{FF2B5EF4-FFF2-40B4-BE49-F238E27FC236}">
                <a16:creationId xmlns:a16="http://schemas.microsoft.com/office/drawing/2014/main" id="{EE5C32F2-B566-4E1E-A53A-6BE2ABEAA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54" y="1820863"/>
            <a:ext cx="3438029" cy="289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DF7050-47F1-4982-A593-2A60E1713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623"/>
          <a:stretch/>
        </p:blipFill>
        <p:spPr>
          <a:xfrm>
            <a:off x="3735367" y="1820863"/>
            <a:ext cx="3324894" cy="289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64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Community</a:t>
            </a:r>
          </a:p>
        </p:txBody>
      </p:sp>
    </p:spTree>
    <p:extLst>
      <p:ext uri="{BB962C8B-B14F-4D97-AF65-F5344CB8AC3E}">
        <p14:creationId xmlns:p14="http://schemas.microsoft.com/office/powerpoint/2010/main" val="26226378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A6F8-A0A5-44EF-8BD9-BE6CC18F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</a:t>
            </a:r>
            <a:r>
              <a:rPr lang="en-US"/>
              <a:t>CK Additions </a:t>
            </a:r>
            <a:r>
              <a:rPr lang="en-US" dirty="0"/>
              <a:t>for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DBFE3-3AA4-49D6-B9CD-2A6D98AE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9" y="1240104"/>
            <a:ext cx="4660405" cy="4020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EECA1-0FC1-45BA-AEBC-1E3B34C60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1352472"/>
            <a:ext cx="5759746" cy="255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9B204-7DB6-47B6-B324-EE151E98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52" y="4136032"/>
            <a:ext cx="6247946" cy="2684861"/>
          </a:xfrm>
          <a:prstGeom prst="rect">
            <a:avLst/>
          </a:prstGeom>
        </p:spPr>
      </p:pic>
      <p:sp>
        <p:nvSpPr>
          <p:cNvPr id="10" name="Freeform 28">
            <a:extLst>
              <a:ext uri="{FF2B5EF4-FFF2-40B4-BE49-F238E27FC236}">
                <a16:creationId xmlns:a16="http://schemas.microsoft.com/office/drawing/2014/main" id="{F5B2F289-9D05-45C2-B09A-FBB9D532957F}"/>
              </a:ext>
            </a:extLst>
          </p:cNvPr>
          <p:cNvSpPr>
            <a:spLocks/>
          </p:cNvSpPr>
          <p:nvPr/>
        </p:nvSpPr>
        <p:spPr bwMode="auto">
          <a:xfrm rot="9423716" flipH="1">
            <a:off x="3140720" y="1917811"/>
            <a:ext cx="3425889" cy="1891193"/>
          </a:xfrm>
          <a:custGeom>
            <a:avLst/>
            <a:gdLst/>
            <a:ahLst/>
            <a:cxnLst>
              <a:cxn ang="0">
                <a:pos x="29" y="2041"/>
              </a:cxn>
              <a:cxn ang="0">
                <a:pos x="2688" y="536"/>
              </a:cxn>
              <a:cxn ang="0">
                <a:pos x="2851" y="619"/>
              </a:cxn>
              <a:cxn ang="0">
                <a:pos x="2745" y="0"/>
              </a:cxn>
              <a:cxn ang="0">
                <a:pos x="2182" y="440"/>
              </a:cxn>
              <a:cxn ang="0">
                <a:pos x="2365" y="450"/>
              </a:cxn>
              <a:cxn ang="0">
                <a:pos x="0" y="2041"/>
              </a:cxn>
            </a:cxnLst>
            <a:rect l="0" t="0" r="r" b="b"/>
            <a:pathLst>
              <a:path w="2851" h="2041">
                <a:moveTo>
                  <a:pt x="29" y="2041"/>
                </a:moveTo>
                <a:cubicBezTo>
                  <a:pt x="1973" y="2041"/>
                  <a:pt x="2688" y="536"/>
                  <a:pt x="2688" y="536"/>
                </a:cubicBezTo>
                <a:cubicBezTo>
                  <a:pt x="2851" y="619"/>
                  <a:pt x="2851" y="619"/>
                  <a:pt x="2851" y="619"/>
                </a:cubicBezTo>
                <a:cubicBezTo>
                  <a:pt x="2745" y="0"/>
                  <a:pt x="2745" y="0"/>
                  <a:pt x="2745" y="0"/>
                </a:cubicBezTo>
                <a:cubicBezTo>
                  <a:pt x="2400" y="300"/>
                  <a:pt x="2182" y="440"/>
                  <a:pt x="2182" y="440"/>
                </a:cubicBezTo>
                <a:cubicBezTo>
                  <a:pt x="2365" y="450"/>
                  <a:pt x="2365" y="450"/>
                  <a:pt x="2365" y="450"/>
                </a:cubicBezTo>
                <a:cubicBezTo>
                  <a:pt x="2365" y="450"/>
                  <a:pt x="1878" y="1748"/>
                  <a:pt x="0" y="2041"/>
                </a:cubicBezTo>
              </a:path>
            </a:pathLst>
          </a:custGeom>
          <a:solidFill>
            <a:srgbClr val="FFC000"/>
          </a:solidFill>
          <a:ln w="38100">
            <a:solidFill>
              <a:srgbClr val="ED7D31">
                <a:lumMod val="20000"/>
                <a:lumOff val="80000"/>
              </a:srgbClr>
            </a:solidFill>
            <a:round/>
            <a:headEnd/>
            <a:tailEnd/>
          </a:ln>
          <a:effectLst>
            <a:outerShdw blurRad="1524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4627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>
                      <a:lumMod val="85000"/>
                      <a:lumOff val="15000"/>
                    </a:srgbClr>
                  </a:gs>
                  <a:gs pos="50000">
                    <a:srgbClr val="FFFFFF">
                      <a:lumMod val="85000"/>
                      <a:lumOff val="1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334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0FBDD-50FF-4CE0-BE13-086C3A2C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1570262"/>
            <a:ext cx="4005732" cy="477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98197-FE6A-4066-898D-71A88C2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1212849"/>
            <a:ext cx="6350187" cy="4851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19303-D042-4326-9875-E178F822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94" y="1185861"/>
            <a:ext cx="5601750" cy="4777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002">
            <a:extLst>
              <a:ext uri="{FF2B5EF4-FFF2-40B4-BE49-F238E27FC236}">
                <a16:creationId xmlns:a16="http://schemas.microsoft.com/office/drawing/2014/main" id="{E15E0D2B-7E7C-4992-A866-B5DB36B2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0" y="1769149"/>
            <a:ext cx="6800233" cy="187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9F7A-2E95-44F7-97CB-07D97656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413655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9279626-6941-4E8C-A126-D4635A9B1F9D}"/>
              </a:ext>
            </a:extLst>
          </p:cNvPr>
          <p:cNvGrpSpPr/>
          <p:nvPr/>
        </p:nvGrpSpPr>
        <p:grpSpPr>
          <a:xfrm>
            <a:off x="9394488" y="363881"/>
            <a:ext cx="1776749" cy="1065011"/>
            <a:chOff x="6014519" y="784316"/>
            <a:chExt cx="2261944" cy="14994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43537F-A9B0-4DF9-B4EB-9C96977F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4519" y="784316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7C963A-354B-436D-8992-68B42399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445" y="874427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E3C2FA-EF41-4DD9-8BA1-EEA1C9A6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2976" y="974754"/>
              <a:ext cx="1933487" cy="13090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FB3ECEB6-D747-4879-B331-E4B6EE637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699" y="1325631"/>
              <a:ext cx="1968855" cy="38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8118AE-4D11-456E-8CF2-588249E8B742}"/>
              </a:ext>
            </a:extLst>
          </p:cNvPr>
          <p:cNvGrpSpPr/>
          <p:nvPr/>
        </p:nvGrpSpPr>
        <p:grpSpPr>
          <a:xfrm>
            <a:off x="9154563" y="2053711"/>
            <a:ext cx="2514600" cy="1065011"/>
            <a:chOff x="9154563" y="2053711"/>
            <a:chExt cx="2514600" cy="10650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4563" y="2053711"/>
              <a:ext cx="2514600" cy="1065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BA6780-95CE-4346-8F01-6DF5C344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1865" y="2691353"/>
              <a:ext cx="1047782" cy="37693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7D34A5-8243-42C4-A1C3-28F3DBFC2EDD}"/>
              </a:ext>
            </a:extLst>
          </p:cNvPr>
          <p:cNvSpPr/>
          <p:nvPr/>
        </p:nvSpPr>
        <p:spPr bwMode="auto">
          <a:xfrm>
            <a:off x="427036" y="363881"/>
            <a:ext cx="2186413" cy="106501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Organized Knowledge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AF6ADB-1A7F-4112-AADF-8B24410565EF}"/>
              </a:ext>
            </a:extLst>
          </p:cNvPr>
          <p:cNvSpPr/>
          <p:nvPr/>
        </p:nvSpPr>
        <p:spPr bwMode="auto">
          <a:xfrm>
            <a:off x="427035" y="2053712"/>
            <a:ext cx="2186413" cy="1065011"/>
          </a:xfrm>
          <a:prstGeom prst="rect">
            <a:avLst/>
          </a:prstGeom>
          <a:solidFill>
            <a:srgbClr val="00B7C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Executable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Know-how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7B122D-4806-4DD3-8F62-DAC109BE81A4}"/>
              </a:ext>
            </a:extLst>
          </p:cNvPr>
          <p:cNvSpPr/>
          <p:nvPr/>
        </p:nvSpPr>
        <p:spPr bwMode="auto">
          <a:xfrm>
            <a:off x="427035" y="3767425"/>
            <a:ext cx="2186413" cy="106501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Repeatable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Analysis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8D14D6-2D9D-4E3F-A3F3-0928BFB0A67E}"/>
              </a:ext>
            </a:extLst>
          </p:cNvPr>
          <p:cNvSpPr/>
          <p:nvPr/>
        </p:nvSpPr>
        <p:spPr bwMode="auto">
          <a:xfrm>
            <a:off x="427037" y="5541130"/>
            <a:ext cx="2186413" cy="106501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Promoting Community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62EDEA-0628-42BB-AD9E-14985CAA00C8}"/>
              </a:ext>
            </a:extLst>
          </p:cNvPr>
          <p:cNvGrpSpPr/>
          <p:nvPr/>
        </p:nvGrpSpPr>
        <p:grpSpPr>
          <a:xfrm>
            <a:off x="9708230" y="3743541"/>
            <a:ext cx="1407265" cy="1174536"/>
            <a:chOff x="6191386" y="3497262"/>
            <a:chExt cx="1855680" cy="16684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242FD8-4550-4D98-AF89-D9455AE5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1387" y="3497262"/>
              <a:ext cx="1855679" cy="1668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D199E6-74B2-4855-9236-B0327CF2B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191386" y="4538750"/>
              <a:ext cx="1855679" cy="626919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AF50672-6842-4B44-BC98-BEDCF8EAA9DF}"/>
              </a:ext>
            </a:extLst>
          </p:cNvPr>
          <p:cNvSpPr/>
          <p:nvPr/>
        </p:nvSpPr>
        <p:spPr>
          <a:xfrm>
            <a:off x="2909313" y="499143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understand new techniques and threats as a cohesive whole? How do you avoid each defender having to do this on their own?</a:t>
            </a:r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D095D3-15FA-4360-8730-CC90E5A80A02}"/>
              </a:ext>
            </a:extLst>
          </p:cNvPr>
          <p:cNvSpPr/>
          <p:nvPr/>
        </p:nvSpPr>
        <p:spPr>
          <a:xfrm>
            <a:off x="2909313" y="214496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you translate insight into defensive action? How could you describe a new techniques and threats in a way that it is usable agnostic of environment?</a:t>
            </a:r>
            <a:endParaRPr lang="en-GB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C61BFC-D4E8-4E41-8D60-95FEB4D34B6A}"/>
              </a:ext>
            </a:extLst>
          </p:cNvPr>
          <p:cNvSpPr/>
          <p:nvPr/>
        </p:nvSpPr>
        <p:spPr>
          <a:xfrm>
            <a:off x="2882463" y="3926233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How do you make analysis repeatable, explainable and shareable? Can you share analytical expertise?</a:t>
            </a:r>
            <a:endParaRPr lang="en-GB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8464E1-F397-4D18-8067-BE3F816E15E8}"/>
              </a:ext>
            </a:extLst>
          </p:cNvPr>
          <p:cNvGrpSpPr/>
          <p:nvPr/>
        </p:nvGrpSpPr>
        <p:grpSpPr>
          <a:xfrm>
            <a:off x="9264100" y="5202830"/>
            <a:ext cx="2392424" cy="1431816"/>
            <a:chOff x="9264100" y="5202830"/>
            <a:chExt cx="2392424" cy="143181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645146-9BF8-4509-B307-61B4D7ECB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100" y="5202830"/>
              <a:ext cx="2295524" cy="143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 descr="A close up of a sign&#10;&#10;Description automatically generated">
              <a:extLst>
                <a:ext uri="{FF2B5EF4-FFF2-40B4-BE49-F238E27FC236}">
                  <a16:creationId xmlns:a16="http://schemas.microsoft.com/office/drawing/2014/main" id="{FCEC43E7-C5A4-4641-9BA1-2F072DFC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374" y="5676462"/>
              <a:ext cx="1633993" cy="669937"/>
            </a:xfrm>
            <a:prstGeom prst="rect">
              <a:avLst/>
            </a:prstGeom>
          </p:spPr>
        </p:pic>
        <p:pic>
          <p:nvPicPr>
            <p:cNvPr id="1032" name="Picture 8" descr="OSCD">
              <a:extLst>
                <a:ext uri="{FF2B5EF4-FFF2-40B4-BE49-F238E27FC236}">
                  <a16:creationId xmlns:a16="http://schemas.microsoft.com/office/drawing/2014/main" id="{34513DED-9A6E-4708-AF46-9A0EA8E8B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1673" y="5564436"/>
              <a:ext cx="634851" cy="100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66FD62BF-F970-4A11-906C-C173B7400603}"/>
              </a:ext>
            </a:extLst>
          </p:cNvPr>
          <p:cNvSpPr/>
          <p:nvPr/>
        </p:nvSpPr>
        <p:spPr>
          <a:xfrm>
            <a:off x="3047450" y="5572052"/>
            <a:ext cx="62166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medium-content-serif-font"/>
              </a:rPr>
              <a:t>All these elements exist because of a community. Technology is needed but learning cannot happen without teaching and teaching is built on contribution.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41854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F2155D-2A85-4C9B-8435-7F419697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0"/>
            <a:ext cx="6502652" cy="672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5A035-C783-4950-8EEF-12A3A20C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144462"/>
            <a:ext cx="5226907" cy="4803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107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E584-E7B5-46C6-870F-940EE4FA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</a:t>
            </a:r>
            <a:r>
              <a:rPr lang="en-US" dirty="0" err="1"/>
              <a:t>Githubification</a:t>
            </a:r>
            <a:r>
              <a:rPr lang="en-US" dirty="0"/>
              <a:t>” of Infosec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2A630-A4FF-4CF9-87F0-588A659890FA}"/>
              </a:ext>
            </a:extLst>
          </p:cNvPr>
          <p:cNvSpPr/>
          <p:nvPr/>
        </p:nvSpPr>
        <p:spPr>
          <a:xfrm>
            <a:off x="2026321" y="5740137"/>
            <a:ext cx="7122739" cy="10039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568B8B-52E8-4B62-98F2-AFA903FE284A}"/>
              </a:ext>
            </a:extLst>
          </p:cNvPr>
          <p:cNvSpPr/>
          <p:nvPr/>
        </p:nvSpPr>
        <p:spPr>
          <a:xfrm>
            <a:off x="4398860" y="1724344"/>
            <a:ext cx="2377659" cy="10039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Threat Group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0BE1-D7C4-41AB-B434-54C84D58ED87}"/>
              </a:ext>
            </a:extLst>
          </p:cNvPr>
          <p:cNvSpPr/>
          <p:nvPr/>
        </p:nvSpPr>
        <p:spPr>
          <a:xfrm>
            <a:off x="3733682" y="2728293"/>
            <a:ext cx="3708014" cy="10039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Technique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544C2-8E70-423B-BB5C-40EDB3A3E431}"/>
              </a:ext>
            </a:extLst>
          </p:cNvPr>
          <p:cNvSpPr/>
          <p:nvPr/>
        </p:nvSpPr>
        <p:spPr>
          <a:xfrm>
            <a:off x="3108812" y="3732241"/>
            <a:ext cx="4957754" cy="10039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Definitions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9E1A6-3102-423C-93E2-D4EF6D022678}"/>
              </a:ext>
            </a:extLst>
          </p:cNvPr>
          <p:cNvSpPr/>
          <p:nvPr/>
        </p:nvSpPr>
        <p:spPr>
          <a:xfrm>
            <a:off x="2441376" y="4736189"/>
            <a:ext cx="6292628" cy="10039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dirty="0">
                <a:solidFill>
                  <a:prstClr val="black"/>
                </a:solidFill>
                <a:latin typeface="Calibri" panose="020F0502020204030204"/>
              </a:rPr>
              <a:t>Detection Product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0E22B-8315-40D9-880B-EDBC29BBE2CA}"/>
              </a:ext>
            </a:extLst>
          </p:cNvPr>
          <p:cNvGrpSpPr/>
          <p:nvPr/>
        </p:nvGrpSpPr>
        <p:grpSpPr>
          <a:xfrm>
            <a:off x="6967307" y="1408612"/>
            <a:ext cx="5411438" cy="1699447"/>
            <a:chOff x="6716117" y="1381118"/>
            <a:chExt cx="5305813" cy="16662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7F75A-994D-43F4-8A61-D40DBA5050EE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9F424D9-A0DB-4CD2-984B-14208B619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BDD0DF-D25D-4174-A166-128703F7D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Plus Sign 10">
                <a:extLst>
                  <a:ext uri="{FF2B5EF4-FFF2-40B4-BE49-F238E27FC236}">
                    <a16:creationId xmlns:a16="http://schemas.microsoft.com/office/drawing/2014/main" id="{2A03D3BF-5BF5-45FA-BB03-63ED62ED4D59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8EDA8E-8B63-4DED-8C1B-8458D1FC80BA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E8492D-95AE-4DE5-9CE6-EF50F95C2649}"/>
              </a:ext>
            </a:extLst>
          </p:cNvPr>
          <p:cNvGrpSpPr/>
          <p:nvPr/>
        </p:nvGrpSpPr>
        <p:grpSpPr>
          <a:xfrm>
            <a:off x="521678" y="2335904"/>
            <a:ext cx="3010266" cy="1886224"/>
            <a:chOff x="510631" y="2290310"/>
            <a:chExt cx="2951509" cy="1849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6729E8-2800-42BC-9414-A032F8D3FA70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6901133-DB10-4F4F-92F7-B03B3BC5F5F3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543537F-A9B0-4DF9-B4EB-9C96977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C7C963A-354B-436D-8992-68B42399D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AE3C2FA-EF41-4DD9-8BA1-EEA1C9A6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CD062-7D88-42BB-827D-73B59F4AC859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endParaRPr lang="en-US" sz="2448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60548588-7457-4BB7-8E8F-F9E329E392D8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4D0B1-8095-4580-8C81-BC490697C24F}"/>
              </a:ext>
            </a:extLst>
          </p:cNvPr>
          <p:cNvGrpSpPr/>
          <p:nvPr/>
        </p:nvGrpSpPr>
        <p:grpSpPr>
          <a:xfrm>
            <a:off x="8255368" y="3354772"/>
            <a:ext cx="3781780" cy="1509785"/>
            <a:chOff x="8093369" y="3289291"/>
            <a:chExt cx="3707964" cy="14803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2FF209-30AD-495B-B7C3-D22AE003B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E5254A63-363F-408B-9B67-082C59C75F4A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72A660A-F4CB-4EDF-BF17-0373E593B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9" y="4443752"/>
            <a:ext cx="2751790" cy="110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242FD8-4550-4D98-AF89-D9455AE587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551" y="5155454"/>
            <a:ext cx="1855679" cy="166840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9204A8-B237-43BE-8524-A1783192BBC0}"/>
              </a:ext>
            </a:extLst>
          </p:cNvPr>
          <p:cNvCxnSpPr>
            <a:cxnSpLocks/>
          </p:cNvCxnSpPr>
          <p:nvPr/>
        </p:nvCxnSpPr>
        <p:spPr>
          <a:xfrm>
            <a:off x="5572890" y="1309095"/>
            <a:ext cx="0" cy="5675584"/>
          </a:xfrm>
          <a:prstGeom prst="line">
            <a:avLst/>
          </a:prstGeom>
          <a:ln w="28575">
            <a:prstDash val="lgDash"/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FB3ECEB6-D747-4879-B331-E4B6EE63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6" y="3123780"/>
            <a:ext cx="1968855" cy="3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BA6780-95CE-4346-8F01-6DF5C3449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064" y="3993982"/>
            <a:ext cx="1700459" cy="7258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D199E6-74B2-4855-9236-B0327CF2B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5873" y="5551665"/>
            <a:ext cx="2148382" cy="725805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53C4F715-13F8-42A4-929D-55C0BAB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952" y="3752119"/>
            <a:ext cx="1046605" cy="3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66AC-2F06-4696-BA70-8B424537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the rate of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AF0D8-3A52-4875-A1D7-B58D6BDFE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5733877"/>
          </a:xfrm>
        </p:spPr>
        <p:txBody>
          <a:bodyPr/>
          <a:lstStyle/>
          <a:p>
            <a:pPr lvl="0"/>
            <a:r>
              <a:rPr lang="en-US" dirty="0"/>
              <a:t>Promoting Community</a:t>
            </a:r>
          </a:p>
          <a:p>
            <a:pPr lvl="0"/>
            <a:r>
              <a:rPr lang="en-US" dirty="0"/>
              <a:t>Organized Knowledge</a:t>
            </a:r>
          </a:p>
          <a:p>
            <a:pPr lvl="0"/>
            <a:r>
              <a:rPr lang="en-US" dirty="0"/>
              <a:t>Executable Know-how</a:t>
            </a:r>
          </a:p>
          <a:p>
            <a:pPr lvl="0"/>
            <a:r>
              <a:rPr lang="en-US" dirty="0"/>
              <a:t>Repeatable Analysis</a:t>
            </a:r>
          </a:p>
          <a:p>
            <a:pPr marL="0" indent="0">
              <a:buNone/>
            </a:pPr>
            <a:endParaRPr lang="en-US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dirty="0"/>
              <a:t>“If you want to go fast, go alone</a:t>
            </a:r>
            <a:br>
              <a:rPr lang="en-US" dirty="0"/>
            </a:br>
            <a:br>
              <a:rPr lang="en-US" sz="2000" dirty="0"/>
            </a:br>
            <a:r>
              <a:rPr lang="en-US" dirty="0"/>
              <a:t>If you want to go far, go together”</a:t>
            </a:r>
          </a:p>
          <a:p>
            <a:pPr marL="0" indent="0" algn="ctr">
              <a:buNone/>
            </a:pPr>
            <a:r>
              <a:rPr lang="en-US" sz="1800" dirty="0"/>
              <a:t>African Proverb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37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D1F1-ED6D-45A0-8695-284C1673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EDBA-38F5-47BD-BEAA-58D82288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0" y="1212851"/>
            <a:ext cx="11887198" cy="1292662"/>
          </a:xfrm>
        </p:spPr>
        <p:txBody>
          <a:bodyPr/>
          <a:lstStyle/>
          <a:p>
            <a:r>
              <a:rPr lang="en-US"/>
              <a:t>Blog: </a:t>
            </a:r>
            <a:r>
              <a:rPr lang="en-US">
                <a:hlinkClick r:id="rId2"/>
              </a:rPr>
              <a:t>https://medium.com/@johnlatwc/the-githubification-of-infosec-afbdbfaad1d1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170A2-C1BB-4D6A-A5B0-61FB66ED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9" y="2049462"/>
            <a:ext cx="8493075" cy="413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194292"/>
            <a:ext cx="12434711" cy="6605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92" y="199149"/>
            <a:ext cx="2914385" cy="4420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5" y="181338"/>
            <a:ext cx="12434711" cy="66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5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30248" y="1481850"/>
            <a:ext cx="8280305" cy="5038532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1E1E1E"/>
                </a:solidFill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50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50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50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49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50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49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1972" rIns="71972" anchor="ctr"/>
              <a:lstStyle/>
              <a:p>
                <a:pPr algn="ctr" defTabSz="951018">
                  <a:defRPr/>
                </a:pPr>
                <a:r>
                  <a:rPr lang="en-GB" sz="1049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49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51018">
                  <a:defRPr/>
                </a:pPr>
                <a:r>
                  <a:rPr lang="en-GB" sz="50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400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49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FFFFFF"/>
                  </a:solidFill>
                </a:rPr>
                <a:t>29</a:t>
              </a:r>
              <a:endParaRPr lang="en-GB" altLang="en-US" sz="400">
                <a:solidFill>
                  <a:srgbClr val="FFFFFF"/>
                </a:solidFill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5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1E1E1E"/>
                  </a:solidFill>
                </a:rPr>
                <a:t>8</a:t>
              </a:r>
              <a:endParaRPr lang="en-GB" altLang="en-US" sz="400">
                <a:solidFill>
                  <a:srgbClr val="1E1E1E"/>
                </a:solidFill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US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400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49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51018">
                <a:defRPr/>
              </a:pPr>
              <a:r>
                <a:rPr lang="en-GB" sz="50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endParaRPr lang="en-US" altLang="en-US" sz="1599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50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49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1972" rIns="71972" anchor="ctr"/>
            <a:lstStyle/>
            <a:p>
              <a:pPr algn="ctr" defTabSz="951018">
                <a:defRPr/>
              </a:pPr>
              <a:r>
                <a:rPr lang="en-GB" sz="1049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51018">
                <a:defRPr/>
              </a:pPr>
              <a:r>
                <a:rPr lang="en-GB" sz="50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50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1972" rIns="71972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1018">
                <a:spcBef>
                  <a:spcPct val="0"/>
                </a:spcBef>
                <a:buNone/>
                <a:defRPr/>
              </a:pPr>
              <a:r>
                <a:rPr lang="en-GB" altLang="en-US" sz="400" dirty="0">
                  <a:solidFill>
                    <a:srgbClr val="969696"/>
                  </a:solidFill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656501" y="2278875"/>
            <a:ext cx="3512251" cy="1468824"/>
          </a:xfrm>
          <a:prstGeom prst="rect">
            <a:avLst/>
          </a:prstGeom>
          <a:noFill/>
        </p:spPr>
        <p:txBody>
          <a:bodyPr wrap="square" lIns="182806" tIns="146246" rIns="182806" bIns="146246" rtlCol="0">
            <a:spAutoFit/>
          </a:bodyPr>
          <a:lstStyle/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110 groups known to us</a:t>
            </a: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endParaRPr lang="en-GB" sz="1799" dirty="0">
              <a:solidFill>
                <a:sysClr val="windowText" lastClr="000000"/>
              </a:solidFill>
              <a:latin typeface="Segoe UI Semilight"/>
            </a:endParaRPr>
          </a:p>
          <a:p>
            <a:pPr defTabSz="951018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799" dirty="0">
                <a:solidFill>
                  <a:sysClr val="windowText" lastClr="000000"/>
                </a:solidFill>
                <a:latin typeface="Segoe UI Semilight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7031" y="296110"/>
            <a:ext cx="11699928" cy="91733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283">
              <a:defRPr/>
            </a:pPr>
            <a:r>
              <a:rPr lang="en-GB" sz="4798" spc="-102" dirty="0">
                <a:solidFill>
                  <a:sysClr val="windowText" lastClr="000000"/>
                </a:solidFill>
                <a:latin typeface="Segoe UI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8594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42744"/>
            <a:ext cx="10276621" cy="5459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9F80DD-909B-4302-BFF9-48BC0CE69771}"/>
              </a:ext>
            </a:extLst>
          </p:cNvPr>
          <p:cNvSpPr/>
          <p:nvPr/>
        </p:nvSpPr>
        <p:spPr>
          <a:xfrm>
            <a:off x="1951037" y="2897097"/>
            <a:ext cx="8066632" cy="1200329"/>
          </a:xfrm>
          <a:prstGeom prst="rect">
            <a:avLst/>
          </a:prstGeom>
          <a:solidFill>
            <a:srgbClr val="FFFF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about Cloud?</a:t>
            </a:r>
          </a:p>
        </p:txBody>
      </p:sp>
    </p:spTree>
    <p:extLst>
      <p:ext uri="{BB962C8B-B14F-4D97-AF65-F5344CB8AC3E}">
        <p14:creationId xmlns:p14="http://schemas.microsoft.com/office/powerpoint/2010/main" val="181275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0080-56C5-4F3F-8D20-8319CBF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96" dirty="0"/>
              <a:t>Researcher Interest in O365 Increasing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60A4B-A1C9-4C8B-A32C-868FB6C3096E}"/>
              </a:ext>
            </a:extLst>
          </p:cNvPr>
          <p:cNvGrpSpPr/>
          <p:nvPr/>
        </p:nvGrpSpPr>
        <p:grpSpPr>
          <a:xfrm>
            <a:off x="135561" y="2146011"/>
            <a:ext cx="4513725" cy="2344874"/>
            <a:chOff x="832178" y="4286314"/>
            <a:chExt cx="4425622" cy="2299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159B2A-79CF-472C-9F31-91E07961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578" y="4286314"/>
              <a:ext cx="4273222" cy="1942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2219C-4A7D-40D7-A9F5-F61CE3C81BD6}"/>
                </a:ext>
              </a:extLst>
            </p:cNvPr>
            <p:cNvSpPr/>
            <p:nvPr/>
          </p:nvSpPr>
          <p:spPr>
            <a:xfrm>
              <a:off x="832178" y="6273346"/>
              <a:ext cx="4425622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Cloud Post Exploitation Techniques @ </a:t>
              </a:r>
              <a:r>
                <a:rPr lang="fr-FR" sz="1428" dirty="0" err="1">
                  <a:solidFill>
                    <a:srgbClr val="1A2E3B"/>
                  </a:solidFill>
                  <a:latin typeface="Helvetica Neue"/>
                </a:rPr>
                <a:t>Infiltrate</a:t>
              </a:r>
              <a:r>
                <a:rPr lang="fr-FR" sz="1428" dirty="0">
                  <a:solidFill>
                    <a:srgbClr val="1A2E3B"/>
                  </a:solidFill>
                  <a:latin typeface="Helvetica Neue"/>
                </a:rPr>
                <a:t> 2017</a:t>
              </a:r>
              <a:endParaRPr lang="en-US" sz="1428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ED03-DA79-4FAA-8B23-C81248C7D902}"/>
              </a:ext>
            </a:extLst>
          </p:cNvPr>
          <p:cNvGrpSpPr/>
          <p:nvPr/>
        </p:nvGrpSpPr>
        <p:grpSpPr>
          <a:xfrm>
            <a:off x="233363" y="2595120"/>
            <a:ext cx="4054234" cy="2579000"/>
            <a:chOff x="7245349" y="1441066"/>
            <a:chExt cx="3975100" cy="25286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35DEE9-D6B4-4B25-80E0-AA8E92D26B82}"/>
                </a:ext>
              </a:extLst>
            </p:cNvPr>
            <p:cNvSpPr/>
            <p:nvPr/>
          </p:nvSpPr>
          <p:spPr>
            <a:xfrm>
              <a:off x="7245349" y="3626235"/>
              <a:ext cx="3975100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 fontAlgn="base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</a:rPr>
                <a:t>“DEF CON 25 (2017) – Hacking the Cloud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D786F-A3F1-4267-B506-F642725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912" y="1441066"/>
              <a:ext cx="3873975" cy="2185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B6FFE-0098-4A13-9648-880DC9BE67AF}"/>
              </a:ext>
            </a:extLst>
          </p:cNvPr>
          <p:cNvGrpSpPr/>
          <p:nvPr/>
        </p:nvGrpSpPr>
        <p:grpSpPr>
          <a:xfrm>
            <a:off x="284933" y="2951176"/>
            <a:ext cx="4358291" cy="2761130"/>
            <a:chOff x="810235" y="1501243"/>
            <a:chExt cx="4273222" cy="27072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1F6DA-05A8-40B9-BCF5-87042C5C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35" y="1501243"/>
              <a:ext cx="4273222" cy="2400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EB5D5-A43B-4E55-A5CD-0AF3C538A190}"/>
                </a:ext>
              </a:extLst>
            </p:cNvPr>
            <p:cNvSpPr/>
            <p:nvPr/>
          </p:nvSpPr>
          <p:spPr>
            <a:xfrm>
              <a:off x="1085850" y="3896406"/>
              <a:ext cx="3816350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428" dirty="0">
                  <a:solidFill>
                    <a:srgbClr val="660099"/>
                  </a:solidFill>
                  <a:latin typeface="arial" panose="020B0604020202020204" pitchFamily="34" charset="0"/>
                  <a:hlinkClick r:id="rId5"/>
                </a:rPr>
                <a:t>Security in a Cloud-Enabled Environment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F3F11D-6311-4BE0-9512-8D487B7F5F9D}"/>
              </a:ext>
            </a:extLst>
          </p:cNvPr>
          <p:cNvGrpSpPr/>
          <p:nvPr/>
        </p:nvGrpSpPr>
        <p:grpSpPr>
          <a:xfrm>
            <a:off x="178884" y="3517152"/>
            <a:ext cx="3435013" cy="2589973"/>
            <a:chOff x="5689975" y="4277444"/>
            <a:chExt cx="3367966" cy="25394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69959-5C77-4A0C-9B03-C1E47760F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753"/>
            <a:stretch/>
          </p:blipFill>
          <p:spPr>
            <a:xfrm>
              <a:off x="5764284" y="4277444"/>
              <a:ext cx="3293657" cy="22154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182F94-8214-46EE-8607-A3F69B248438}"/>
                </a:ext>
              </a:extLst>
            </p:cNvPr>
            <p:cNvSpPr/>
            <p:nvPr/>
          </p:nvSpPr>
          <p:spPr>
            <a:xfrm>
              <a:off x="5689975" y="6442018"/>
              <a:ext cx="233512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  <a:hlinkClick r:id="rId7"/>
                </a:rPr>
                <a:t>Blackhat 2018 Training</a:t>
              </a:r>
              <a:endParaRPr lang="en-US" sz="1836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BBED1-952F-476B-8B41-979D6BBBF0E5}"/>
              </a:ext>
            </a:extLst>
          </p:cNvPr>
          <p:cNvSpPr/>
          <p:nvPr/>
        </p:nvSpPr>
        <p:spPr>
          <a:xfrm>
            <a:off x="1571529" y="1740863"/>
            <a:ext cx="248951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Presentations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4A2E9-334F-429E-ADBF-9154286796C5}"/>
              </a:ext>
            </a:extLst>
          </p:cNvPr>
          <p:cNvSpPr/>
          <p:nvPr/>
        </p:nvSpPr>
        <p:spPr>
          <a:xfrm>
            <a:off x="7252303" y="1740863"/>
            <a:ext cx="89142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Attacks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5A146-D989-423B-890A-EA27FB73FE8B}"/>
              </a:ext>
            </a:extLst>
          </p:cNvPr>
          <p:cNvGrpSpPr/>
          <p:nvPr/>
        </p:nvGrpSpPr>
        <p:grpSpPr>
          <a:xfrm>
            <a:off x="213626" y="4019864"/>
            <a:ext cx="3971379" cy="2554270"/>
            <a:chOff x="2516829" y="4245043"/>
            <a:chExt cx="3893862" cy="25044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6E4259-FB04-4DCC-996C-BA780302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1468" y="4245043"/>
              <a:ext cx="3839223" cy="2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4AD89D-CC31-475E-BD36-1BE3E0397280}"/>
                </a:ext>
              </a:extLst>
            </p:cNvPr>
            <p:cNvSpPr txBox="1"/>
            <p:nvPr/>
          </p:nvSpPr>
          <p:spPr>
            <a:xfrm>
              <a:off x="2516829" y="6405965"/>
              <a:ext cx="159486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632" dirty="0">
                  <a:solidFill>
                    <a:prstClr val="black"/>
                  </a:solidFill>
                  <a:latin typeface="Calibri" panose="020F0502020204030204"/>
                  <a:hlinkClick r:id="rId9"/>
                </a:rPr>
                <a:t>B-Sides 2019</a:t>
              </a:r>
              <a:endParaRPr lang="en-US" sz="163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8E31B-3170-45D8-ACBD-97EC0A503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5705" y="1740863"/>
            <a:ext cx="3166777" cy="4972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70ABE-752C-44B5-B5C3-8094FEB3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267" y="2191238"/>
            <a:ext cx="2934227" cy="36572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B2030F-0583-4C9A-BF25-89CF5256C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9315" y="2741564"/>
            <a:ext cx="4652606" cy="32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8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8-50009_MSTIC_PPT_Template_Blue">
  <a:themeElements>
    <a:clrScheme name="MSTIC Blue Back">
      <a:dk1>
        <a:srgbClr val="505050"/>
      </a:dk1>
      <a:lt1>
        <a:sysClr val="window" lastClr="FFFFFF"/>
      </a:lt1>
      <a:dk2>
        <a:srgbClr val="0078D7"/>
      </a:dk2>
      <a:lt2>
        <a:srgbClr val="EAEAEA"/>
      </a:lt2>
      <a:accent1>
        <a:srgbClr val="00188F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A3AB59AE-8BD0-4478-BAC8-F0AB65BA2C7C}"/>
    </a:ext>
  </a:extLst>
</a:theme>
</file>

<file path=ppt/theme/theme3.xml><?xml version="1.0" encoding="utf-8"?>
<a:theme xmlns:a="http://schemas.openxmlformats.org/drawingml/2006/main" name="8-50009_MSTIC_PPT_Template_Dark_Gray">
  <a:themeElements>
    <a:clrScheme name="MSTIC Gray Back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BFC52CC6-36C5-4AB6-BE87-91B9AE14B4D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EDA189290FC545AD991B51E2379F83" ma:contentTypeVersion="14" ma:contentTypeDescription="Create a new document." ma:contentTypeScope="" ma:versionID="2f81553b602a9f0d7fed10e4499d9a01">
  <xsd:schema xmlns:xsd="http://www.w3.org/2001/XMLSchema" xmlns:xs="http://www.w3.org/2001/XMLSchema" xmlns:p="http://schemas.microsoft.com/office/2006/metadata/properties" xmlns:ns1="http://schemas.microsoft.com/sharepoint/v3" xmlns:ns2="f6fdd4e2-1385-4e3b-83ed-cd04bbe9ea62" xmlns:ns3="87e467e5-c671-442a-81e4-0df1aa880edd" targetNamespace="http://schemas.microsoft.com/office/2006/metadata/properties" ma:root="true" ma:fieldsID="6f7dfd0bba7c5fc4d1e6c9e98477b583" ns1:_="" ns2:_="" ns3:_="">
    <xsd:import namespace="http://schemas.microsoft.com/sharepoint/v3"/>
    <xsd:import namespace="f6fdd4e2-1385-4e3b-83ed-cd04bbe9ea62"/>
    <xsd:import namespace="87e467e5-c671-442a-81e4-0df1aa880ed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Draft_x0020_Completed" minOccurs="0"/>
                <xsd:element ref="ns3:Analytic_x0020_Review_x0020_Completed" minOccurs="0"/>
                <xsd:element ref="ns3:Final" minOccurs="0"/>
                <xsd:element ref="ns1:PublishingStartDate" minOccurs="0"/>
                <xsd:element ref="ns1:PublishingExpirationDate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dd4e2-1385-4e3b-83ed-cd04bbe9ea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467e5-c671-442a-81e4-0df1aa880edd" elementFormDefault="qualified">
    <xsd:import namespace="http://schemas.microsoft.com/office/2006/documentManagement/types"/>
    <xsd:import namespace="http://schemas.microsoft.com/office/infopath/2007/PartnerControls"/>
    <xsd:element name="Draft_x0020_Completed" ma:index="11" nillable="true" ma:displayName="Draft Completed" ma:default="0" ma:description="Box Checked by Author/Analyst when the initial draft is completed and ready for review" ma:internalName="Draft_x0020_Completed">
      <xsd:simpleType>
        <xsd:restriction base="dms:Boolean"/>
      </xsd:simpleType>
    </xsd:element>
    <xsd:element name="Analytic_x0020_Review_x0020_Completed" ma:index="12" nillable="true" ma:displayName="Analytic Review Completed" ma:default="0" ma:description="Checked when the analytic review is complete" ma:internalName="Analytic_x0020_Review_x0020_Completed">
      <xsd:simpleType>
        <xsd:restriction base="dms:Boolean"/>
      </xsd:simpleType>
    </xsd:element>
    <xsd:element name="Final" ma:index="13" nillable="true" ma:displayName="Final" ma:default="0" ma:description="Checked when the report has completed the final production review" ma:internalName="Final">
      <xsd:simpleType>
        <xsd:restriction base="dms:Boolean"/>
      </xsd:simpleType>
    </xsd:element>
    <xsd:element name="MediaServiceMetadata" ma:index="2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nal xmlns="87e467e5-c671-442a-81e4-0df1aa880edd">false</Final>
    <Draft_x0020_Completed xmlns="87e467e5-c671-442a-81e4-0df1aa880edd">false</Draft_x0020_Completed>
    <Analytic_x0020_Review_x0020_Completed xmlns="87e467e5-c671-442a-81e4-0df1aa880edd">false</Analytic_x0020_Review_x0020_Completed>
    <PublishingExpirationDate xmlns="http://schemas.microsoft.com/sharepoint/v3" xsi:nil="true"/>
    <PublishingStartDate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3B66B4-0D1F-461D-805A-DD1BF7514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6fdd4e2-1385-4e3b-83ed-cd04bbe9ea62"/>
    <ds:schemaRef ds:uri="87e467e5-c671-442a-81e4-0df1aa880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6fdd4e2-1385-4e3b-83ed-cd04bbe9ea62"/>
    <ds:schemaRef ds:uri="http://www.w3.org/XML/1998/namespace"/>
    <ds:schemaRef ds:uri="87e467e5-c671-442a-81e4-0df1aa880edd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MSTIC_Template_16x9-macarmi-desktop</Template>
  <TotalTime>7204</TotalTime>
  <Words>1308</Words>
  <Application>Microsoft Office PowerPoint</Application>
  <PresentationFormat>Custom</PresentationFormat>
  <Paragraphs>518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Consolas</vt:lpstr>
      <vt:lpstr>Helvetica Neue</vt:lpstr>
      <vt:lpstr>medium-content-serif-font</vt:lpstr>
      <vt:lpstr>Segoe UI</vt:lpstr>
      <vt:lpstr>Segoe UI Light</vt:lpstr>
      <vt:lpstr>Segoe UI Semilight</vt:lpstr>
      <vt:lpstr>Wingdings</vt:lpstr>
      <vt:lpstr>8-50009_MSTIC_PPT_Template_Light</vt:lpstr>
      <vt:lpstr>8-50009_MSTIC_PPT_Template_Blue</vt:lpstr>
      <vt:lpstr>8-50009_MSTIC_PPT_Template_Dark_Gray</vt:lpstr>
      <vt:lpstr>Office Theme</vt:lpstr>
      <vt:lpstr>1_8-50009_MSTIC_PPT_Template_Light</vt:lpstr>
      <vt:lpstr>Advancing InfoSec Towards an Open, Shareable, Contributor-Friendly model of speeding InfoSec learning</vt:lpstr>
      <vt:lpstr>If you want to go fast, go alone  If you want to go far, go together  African Proverb</vt:lpstr>
      <vt:lpstr>PowerPoint Presentation</vt:lpstr>
      <vt:lpstr>Organized Knowledge</vt:lpstr>
      <vt:lpstr>Knowledge</vt:lpstr>
      <vt:lpstr>PowerPoint Presentation</vt:lpstr>
      <vt:lpstr>PowerPoint Presentation</vt:lpstr>
      <vt:lpstr>Knowledge</vt:lpstr>
      <vt:lpstr>Researcher Interest in O365 Increasing</vt:lpstr>
      <vt:lpstr>THALLIUM Attack</vt:lpstr>
      <vt:lpstr>Password Spray (on steroids)</vt:lpstr>
      <vt:lpstr>PowerPoint Presentation</vt:lpstr>
      <vt:lpstr>Phishing: 2FA bypass with OAuth Phishing</vt:lpstr>
      <vt:lpstr>Actions on Intent: Forwarding email</vt:lpstr>
      <vt:lpstr>PowerPoint Presentation</vt:lpstr>
      <vt:lpstr>Executable Know-how</vt:lpstr>
      <vt:lpstr>PowerPoint Presentation</vt:lpstr>
      <vt:lpstr>PowerPoint Presentation</vt:lpstr>
      <vt:lpstr>PowerPoint Presentation</vt:lpstr>
      <vt:lpstr>Translation</vt:lpstr>
      <vt:lpstr>Repeatable Analysis</vt:lpstr>
      <vt:lpstr> Jupyter</vt:lpstr>
      <vt:lpstr>Jupyter Notebooks</vt:lpstr>
      <vt:lpstr>MSTIC Open Source Python Tools -  #MSTICPy</vt:lpstr>
      <vt:lpstr>Open Source Data Sets</vt:lpstr>
      <vt:lpstr>Microsoft COVID19 Feed</vt:lpstr>
      <vt:lpstr>Promoting Community</vt:lpstr>
      <vt:lpstr>MITRE ATT&amp;CK Additions for Cloud</vt:lpstr>
      <vt:lpstr>Community</vt:lpstr>
      <vt:lpstr>PowerPoint Presentation</vt:lpstr>
      <vt:lpstr>“Githubification” of Infosec</vt:lpstr>
      <vt:lpstr>How do we increase the rate of learning?</vt:lpstr>
      <vt:lpstr>Further Resources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</dc:title>
  <dc:subject>&lt;Speech title here&gt;</dc:subject>
  <dc:creator>Madeline Carmichael</dc:creator>
  <cp:keywords>MSTIC</cp:keywords>
  <dc:description>Template: Mitchell Derrey, Silver Fox Productions_x000d_
Formatting: _x000d_
Audience Type:</dc:description>
  <cp:lastModifiedBy>John Lambert (MSTIC)</cp:lastModifiedBy>
  <cp:revision>165</cp:revision>
  <dcterms:created xsi:type="dcterms:W3CDTF">2018-05-21T12:24:10Z</dcterms:created>
  <dcterms:modified xsi:type="dcterms:W3CDTF">2020-08-31T13:04:41Z</dcterms:modified>
  <cp:category>MSTIC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0x01010095EDA189290FC545AD991B51E2379F83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SetDate">
    <vt:lpwstr>2018-05-23T09:42:54.3264097Z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Manual</vt:lpwstr>
  </property>
  <property fmtid="{D5CDD505-2E9C-101B-9397-08002B2CF9AE}" pid="16" name="Sensitivity">
    <vt:lpwstr>General</vt:lpwstr>
  </property>
</Properties>
</file>